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sldIdLst>
    <p:sldId id="258" r:id="rId3"/>
    <p:sldId id="259" r:id="rId4"/>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8" d="100"/>
          <a:sy n="108" d="100"/>
        </p:scale>
        <p:origin x="-2192" y="4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CF32E8-3E95-EF4A-8D09-F19970C0A187}"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2756997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CF32E8-3E95-EF4A-8D09-F19970C0A187}"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2800700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CF32E8-3E95-EF4A-8D09-F19970C0A187}"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4148258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5"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ctrTitle"/>
          </p:nvPr>
        </p:nvSpPr>
        <p:spPr>
          <a:xfrm rot="19140000">
            <a:off x="612835" y="2307204"/>
            <a:ext cx="4236467" cy="1605741"/>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909208" y="3294567"/>
            <a:ext cx="4883348" cy="439012"/>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1785"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7" name="Right Triangle 6"/>
          <p:cNvSpPr/>
          <p:nvPr/>
        </p:nvSpPr>
        <p:spPr>
          <a:xfrm>
            <a:off x="1" y="3530600"/>
            <a:ext cx="2678906" cy="561340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614549" y="2302317"/>
            <a:ext cx="4238244" cy="1610012"/>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912114" y="3291072"/>
            <a:ext cx="4882896" cy="438912"/>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7220"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525012"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17220"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614363"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525012"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3525012"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8" name="Footer Placeholder 7"/>
          <p:cNvSpPr>
            <a:spLocks noGrp="1"/>
          </p:cNvSpPr>
          <p:nvPr>
            <p:ph type="ftr" sz="quarter" idx="11"/>
          </p:nvPr>
        </p:nvSpPr>
        <p:spPr/>
        <p:txBody>
          <a:bodyPr/>
          <a:lstStyle/>
          <a:p>
            <a:endParaRPr lang="en-US">
              <a:latin typeface="Franklin Gothic Book"/>
            </a:endParaRPr>
          </a:p>
        </p:txBody>
      </p:sp>
      <p:sp>
        <p:nvSpPr>
          <p:cNvPr id="9" name="Slide Number Placeholder 8"/>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4" name="Footer Placeholder 3"/>
          <p:cNvSpPr>
            <a:spLocks noGrp="1"/>
          </p:cNvSpPr>
          <p:nvPr>
            <p:ph type="ftr" sz="quarter" idx="11"/>
          </p:nvPr>
        </p:nvSpPr>
        <p:spPr/>
        <p:txBody>
          <a:bodyPr/>
          <a:lstStyle/>
          <a:p>
            <a:endParaRPr lang="en-US">
              <a:latin typeface="Franklin Gothic Book"/>
            </a:endParaRPr>
          </a:p>
        </p:txBody>
      </p:sp>
      <p:sp>
        <p:nvSpPr>
          <p:cNvPr id="5" name="Slide Number Placeholder 4"/>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3" name="Footer Placeholder 2"/>
          <p:cNvSpPr>
            <a:spLocks noGrp="1"/>
          </p:cNvSpPr>
          <p:nvPr>
            <p:ph type="ftr" sz="quarter" idx="11"/>
          </p:nvPr>
        </p:nvSpPr>
        <p:spPr/>
        <p:txBody>
          <a:bodyPr/>
          <a:lstStyle/>
          <a:p>
            <a:endParaRPr lang="en-US">
              <a:latin typeface="Franklin Gothic Book"/>
            </a:endParaRPr>
          </a:p>
        </p:txBody>
      </p:sp>
      <p:sp>
        <p:nvSpPr>
          <p:cNvPr id="4" name="Slide Number Placeholder 3"/>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8" name="Right Triangle 17"/>
          <p:cNvSpPr/>
          <p:nvPr/>
        </p:nvSpPr>
        <p:spPr>
          <a:xfrm rot="5400000">
            <a:off x="-1675208" y="1675211"/>
            <a:ext cx="9144000" cy="579358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88698" y="2101472"/>
            <a:ext cx="3909060" cy="1452569"/>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3562165" y="3491883"/>
            <a:ext cx="2855834" cy="44329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973466" y="3004514"/>
            <a:ext cx="4346070" cy="831085"/>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solidFill>
                <a:srgbClr val="073E87"/>
              </a:solidFill>
              <a:latin typeface="Franklin Gothic Book"/>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9D2C864-9362-43C7-A136-D9C41D93A96D}" type="slidenum">
              <a:rPr lang="en-US" smtClean="0">
                <a:solidFill>
                  <a:srgbClr val="073E87"/>
                </a:solidFill>
                <a:latin typeface="Franklin Gothic Book"/>
              </a:rPr>
              <a:pPr/>
              <a:t>‹#›</a:t>
            </a:fld>
            <a:endParaRPr lang="en-US">
              <a:solidFill>
                <a:srgbClr val="073E87"/>
              </a:solidFill>
              <a:latin typeface="Franklin Gothic Book"/>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CF32E8-3E95-EF4A-8D09-F19970C0A187}"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31992888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1521619" y="0"/>
            <a:ext cx="5336381" cy="9144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0" name="Freeform 9"/>
          <p:cNvSpPr/>
          <p:nvPr/>
        </p:nvSpPr>
        <p:spPr>
          <a:xfrm>
            <a:off x="1" y="6731000"/>
            <a:ext cx="2678906" cy="24130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03398" y="2290001"/>
            <a:ext cx="4114800" cy="1156592"/>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857610" y="2907372"/>
            <a:ext cx="4572409" cy="987552"/>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623781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62378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CF32E8-3E95-EF4A-8D09-F19970C0A187}" type="datetimeFigureOut">
              <a:rPr lang="en-US" smtClean="0"/>
              <a:t>8/2/17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2230086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CF32E8-3E95-EF4A-8D09-F19970C0A187}" type="datetimeFigureOut">
              <a:rPr lang="en-US" smtClean="0"/>
              <a:t>8/2/17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661131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CF32E8-3E95-EF4A-8D09-F19970C0A187}" type="datetimeFigureOut">
              <a:rPr lang="en-US" smtClean="0"/>
              <a:t>8/2/17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896860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CF32E8-3E95-EF4A-8D09-F19970C0A187}" type="datetimeFigureOut">
              <a:rPr lang="en-US" smtClean="0"/>
              <a:t>8/2/17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586863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CF32E8-3E95-EF4A-8D09-F19970C0A187}" type="datetimeFigureOut">
              <a:rPr lang="en-US" smtClean="0"/>
              <a:t>8/2/17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1536498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CF32E8-3E95-EF4A-8D09-F19970C0A187}" type="datetimeFigureOut">
              <a:rPr lang="en-US" smtClean="0"/>
              <a:t>8/2/17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1705751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CF32E8-3E95-EF4A-8D09-F19970C0A187}" type="datetimeFigureOut">
              <a:rPr lang="en-US" smtClean="0"/>
              <a:t>8/2/17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1B87DA-5D28-D047-9DF8-964DB06CA8FB}" type="slidenum">
              <a:rPr lang="en-US" smtClean="0"/>
              <a:t>‹#›</a:t>
            </a:fld>
            <a:endParaRPr lang="en-US"/>
          </a:p>
        </p:txBody>
      </p:sp>
    </p:spTree>
    <p:extLst>
      <p:ext uri="{BB962C8B-B14F-4D97-AF65-F5344CB8AC3E}">
        <p14:creationId xmlns:p14="http://schemas.microsoft.com/office/powerpoint/2010/main" val="13199365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88CF32E8-3E95-EF4A-8D09-F19970C0A187}" type="datetimeFigureOut">
              <a:rPr lang="en-US" smtClean="0"/>
              <a:t>8/2/17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71B87DA-5D28-D047-9DF8-964DB06CA8FB}" type="slidenum">
              <a:rPr lang="en-US" smtClean="0"/>
              <a:t>‹#›</a:t>
            </a:fld>
            <a:endParaRPr lang="en-US"/>
          </a:p>
        </p:txBody>
      </p:sp>
    </p:spTree>
    <p:extLst>
      <p:ext uri="{BB962C8B-B14F-4D97-AF65-F5344CB8AC3E}">
        <p14:creationId xmlns:p14="http://schemas.microsoft.com/office/powerpoint/2010/main" val="601675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1786" y="6734177"/>
            <a:ext cx="2680693" cy="2409824"/>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5" y="6735057"/>
            <a:ext cx="6859785" cy="240894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Placeholder 1"/>
          <p:cNvSpPr>
            <a:spLocks noGrp="1"/>
          </p:cNvSpPr>
          <p:nvPr>
            <p:ph type="title"/>
          </p:nvPr>
        </p:nvSpPr>
        <p:spPr>
          <a:xfrm>
            <a:off x="617220" y="487680"/>
            <a:ext cx="5640705" cy="73152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17220" y="1467505"/>
            <a:ext cx="5640705" cy="477313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150876" y="7827264"/>
            <a:ext cx="1632204" cy="268224"/>
          </a:xfrm>
          <a:prstGeom prst="rect">
            <a:avLst/>
          </a:prstGeom>
        </p:spPr>
        <p:txBody>
          <a:bodyPr vert="horz" lIns="91440" tIns="45720" rIns="91440" bIns="45720" rtlCol="0" anchor="ctr"/>
          <a:lstStyle>
            <a:lvl1pPr algn="l">
              <a:defRPr sz="1200">
                <a:solidFill>
                  <a:srgbClr val="FFFFFF"/>
                </a:solidFill>
              </a:defRPr>
            </a:lvl1pPr>
          </a:lstStyle>
          <a:p>
            <a:pPr defTabSz="914400"/>
            <a:fld id="{2DF66AD8-BC4A-4004-9882-414398D930CA}" type="datetimeFigureOut">
              <a:rPr lang="en-US" smtClean="0">
                <a:latin typeface="Franklin Gothic Book"/>
              </a:rPr>
              <a:pPr defTabSz="914400"/>
              <a:t>8/2/17</a:t>
            </a:fld>
            <a:endParaRPr lang="en-US">
              <a:latin typeface="Franklin Gothic Book"/>
            </a:endParaRPr>
          </a:p>
        </p:txBody>
      </p:sp>
      <p:sp>
        <p:nvSpPr>
          <p:cNvPr id="5" name="Footer Placeholder 4"/>
          <p:cNvSpPr>
            <a:spLocks noGrp="1"/>
          </p:cNvSpPr>
          <p:nvPr>
            <p:ph type="ftr" sz="quarter" idx="3"/>
          </p:nvPr>
        </p:nvSpPr>
        <p:spPr>
          <a:xfrm>
            <a:off x="2638136" y="8380163"/>
            <a:ext cx="3543300" cy="365760"/>
          </a:xfrm>
          <a:prstGeom prst="rect">
            <a:avLst/>
          </a:prstGeom>
        </p:spPr>
        <p:txBody>
          <a:bodyPr vert="horz" lIns="91440" tIns="45720" rIns="91440" bIns="45720" rtlCol="0" anchor="ctr"/>
          <a:lstStyle>
            <a:lvl1pPr algn="r">
              <a:defRPr sz="1000" cap="all" spc="200" baseline="0">
                <a:solidFill>
                  <a:srgbClr val="FFFFFF"/>
                </a:solidFill>
              </a:defRPr>
            </a:lvl1pPr>
          </a:lstStyle>
          <a:p>
            <a:pPr defTabSz="914400"/>
            <a:endParaRPr lang="en-US">
              <a:latin typeface="Franklin Gothic Book"/>
            </a:endParaRPr>
          </a:p>
        </p:txBody>
      </p:sp>
      <p:sp>
        <p:nvSpPr>
          <p:cNvPr id="6" name="Slide Number Placeholder 5"/>
          <p:cNvSpPr>
            <a:spLocks noGrp="1"/>
          </p:cNvSpPr>
          <p:nvPr>
            <p:ph type="sldNum" sz="quarter" idx="4"/>
          </p:nvPr>
        </p:nvSpPr>
        <p:spPr>
          <a:xfrm>
            <a:off x="6300779" y="8227763"/>
            <a:ext cx="377190" cy="67056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pPr defTabSz="914400"/>
            <a:fld id="{B9D2C864-9362-43C7-A136-D9C41D93A96D}" type="slidenum">
              <a:rPr lang="en-US" smtClean="0">
                <a:latin typeface="Franklin Gothic Book"/>
              </a:rPr>
              <a:pPr defTabSz="914400"/>
              <a:t>‹#›</a:t>
            </a:fld>
            <a:endParaRPr lang="en-US">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hyperlink" Target="http://www.acu.edu/community/nursing/cna-certification.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984" y="1256599"/>
            <a:ext cx="3523800" cy="1977093"/>
          </a:xfrm>
        </p:spPr>
        <p:txBody>
          <a:bodyPr/>
          <a:lstStyle/>
          <a:p>
            <a:r>
              <a:rPr lang="en-US" sz="3600" dirty="0" smtClean="0"/>
              <a:t>Certified nurses aide license</a:t>
            </a:r>
            <a:endParaRPr lang="en-US" sz="3600" dirty="0"/>
          </a:p>
        </p:txBody>
      </p:sp>
      <p:sp>
        <p:nvSpPr>
          <p:cNvPr id="3" name="Content Placeholder 2"/>
          <p:cNvSpPr>
            <a:spLocks noGrp="1"/>
          </p:cNvSpPr>
          <p:nvPr>
            <p:ph idx="1"/>
          </p:nvPr>
        </p:nvSpPr>
        <p:spPr>
          <a:xfrm>
            <a:off x="2528024" y="4209679"/>
            <a:ext cx="4197696" cy="5691300"/>
          </a:xfrm>
        </p:spPr>
        <p:txBody>
          <a:bodyPr>
            <a:normAutofit fontScale="40000" lnSpcReduction="20000"/>
          </a:bodyPr>
          <a:lstStyle/>
          <a:p>
            <a:r>
              <a:rPr lang="en-US" dirty="0" smtClean="0">
                <a:latin typeface="Abadi MT Condensed Extra Bold"/>
                <a:cs typeface="Abadi MT Condensed Extra Bold"/>
              </a:rPr>
              <a:t>		Certified </a:t>
            </a:r>
            <a:r>
              <a:rPr lang="en-US" dirty="0">
                <a:latin typeface="Abadi MT Condensed Extra Bold"/>
                <a:cs typeface="Abadi MT Condensed Extra Bold"/>
              </a:rPr>
              <a:t>Nurse Aide Requirements in Texas</a:t>
            </a:r>
          </a:p>
          <a:p>
            <a:r>
              <a:rPr lang="en-US" dirty="0" smtClean="0"/>
              <a:t>	Texas </a:t>
            </a:r>
            <a:r>
              <a:rPr lang="en-US" dirty="0"/>
              <a:t>Certified Nurse Aides are under the jurisdiction of the Texas Department of Aging and Disability Services (DADS). Certified Nurse Aides must complete training and evaluation programs. They must also have acceptable legal and professional backgrounds.</a:t>
            </a:r>
          </a:p>
          <a:p>
            <a:r>
              <a:rPr lang="en-US" dirty="0" smtClean="0"/>
              <a:t>	CNAs </a:t>
            </a:r>
            <a:r>
              <a:rPr lang="en-US" dirty="0"/>
              <a:t>maintain active status by working in the field. A CNA who allows certification to expire can take steps to renew it. Eligibility is lost permanently if the nurse aide has findings of abuse or misappropriation of property.</a:t>
            </a:r>
          </a:p>
          <a:p>
            <a:r>
              <a:rPr lang="en-US" dirty="0" smtClean="0"/>
              <a:t>	Nurse </a:t>
            </a:r>
            <a:r>
              <a:rPr lang="en-US" dirty="0"/>
              <a:t>aides must complete state-approved programs. The most direct path to certification is to complete a Texas-approved Nurse Aide Training and Competency Evaluation Program, or </a:t>
            </a:r>
            <a:r>
              <a:rPr lang="en-US" dirty="0" smtClean="0"/>
              <a:t>NATCEP. </a:t>
            </a:r>
            <a:r>
              <a:rPr lang="en-US" dirty="0"/>
              <a:t>Texas programs are 100 hours. They include 60 hours of and 40 hours of clinical skills training. The student can expect a background check as part of the eligibility process. ACU's School of Nursing has been approved by the Texas Department of Disability and Aging Services to offer a Certified Nurse's Aide (CNA) </a:t>
            </a:r>
            <a:r>
              <a:rPr lang="en-US" dirty="0" smtClean="0"/>
              <a:t>program, </a:t>
            </a:r>
            <a:r>
              <a:rPr lang="en-US" dirty="0"/>
              <a:t>please </a:t>
            </a:r>
            <a:r>
              <a:rPr lang="en-US" dirty="0" smtClean="0"/>
              <a:t>see  </a:t>
            </a:r>
            <a:r>
              <a:rPr lang="en-US" dirty="0" smtClean="0">
                <a:hlinkClick r:id="rId2"/>
              </a:rPr>
              <a:t>http</a:t>
            </a:r>
            <a:r>
              <a:rPr lang="en-US" dirty="0">
                <a:hlinkClick r:id="rId2"/>
              </a:rPr>
              <a:t>://www.acu.edu</a:t>
            </a:r>
            <a:r>
              <a:rPr lang="en-US" dirty="0" smtClean="0">
                <a:hlinkClick r:id="rId2"/>
              </a:rPr>
              <a:t>/</a:t>
            </a:r>
            <a:r>
              <a:rPr lang="en-US" u="sng" dirty="0" smtClean="0">
                <a:solidFill>
                  <a:srgbClr val="3366FF"/>
                </a:solidFill>
              </a:rPr>
              <a:t>nursing</a:t>
            </a:r>
            <a:r>
              <a:rPr lang="en-US" dirty="0" smtClean="0"/>
              <a:t> for further information and also to register for upcoming classes.  If you choose to take the CNA course elsewhere then please refer to the DADS website for further information.</a:t>
            </a:r>
          </a:p>
          <a:p>
            <a:r>
              <a:rPr lang="en-US" dirty="0"/>
              <a:t>	</a:t>
            </a:r>
          </a:p>
        </p:txBody>
      </p:sp>
    </p:spTree>
    <p:extLst>
      <p:ext uri="{BB962C8B-B14F-4D97-AF65-F5344CB8AC3E}">
        <p14:creationId xmlns:p14="http://schemas.microsoft.com/office/powerpoint/2010/main" val="2344783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lyer_Nusing-CNA.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000"/>
            <a:ext cx="6858000" cy="8875059"/>
          </a:xfrm>
          <a:prstGeom prst="rect">
            <a:avLst/>
          </a:prstGeom>
        </p:spPr>
      </p:pic>
    </p:spTree>
    <p:extLst>
      <p:ext uri="{BB962C8B-B14F-4D97-AF65-F5344CB8AC3E}">
        <p14:creationId xmlns:p14="http://schemas.microsoft.com/office/powerpoint/2010/main" val="402145036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Angles">
  <a:themeElements>
    <a:clrScheme name="Custom 1">
      <a:dk1>
        <a:sysClr val="windowText" lastClr="000000"/>
      </a:dk1>
      <a:lt1>
        <a:sysClr val="window" lastClr="FFFFFF"/>
      </a:lt1>
      <a:dk2>
        <a:srgbClr val="073E87"/>
      </a:dk2>
      <a:lt2>
        <a:srgbClr val="C6E7FC"/>
      </a:lt2>
      <a:accent1>
        <a:srgbClr val="31B6FD"/>
      </a:accent1>
      <a:accent2>
        <a:srgbClr val="5A15D3"/>
      </a:accent2>
      <a:accent3>
        <a:srgbClr val="AD4FD0"/>
      </a:accent3>
      <a:accent4>
        <a:srgbClr val="48AB97"/>
      </a:accent4>
      <a:accent5>
        <a:srgbClr val="F5C040"/>
      </a:accent5>
      <a:accent6>
        <a:srgbClr val="05E0DB"/>
      </a:accent6>
      <a:hlink>
        <a:srgbClr val="0080FF"/>
      </a:hlink>
      <a:folHlink>
        <a:srgbClr val="5EAEFF"/>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9029</TotalTime>
  <Words>4</Words>
  <Application>Microsoft Macintosh PowerPoint</Application>
  <PresentationFormat>On-screen Show (4:3)</PresentationFormat>
  <Paragraphs>6</Paragraphs>
  <Slides>2</Slides>
  <Notes>0</Notes>
  <HiddenSlides>0</HiddenSlides>
  <MMClips>0</MMClip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Office Theme</vt:lpstr>
      <vt:lpstr>Angles</vt:lpstr>
      <vt:lpstr>Certified nurses aide license</vt:lpstr>
      <vt:lpstr>PowerPoint Presentation</vt:lpstr>
    </vt:vector>
  </TitlesOfParts>
  <Company>ACU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Margot Binion</dc:creator>
  <cp:lastModifiedBy>Margot Binion</cp:lastModifiedBy>
  <cp:revision>6</cp:revision>
  <dcterms:created xsi:type="dcterms:W3CDTF">2017-07-18T12:55:45Z</dcterms:created>
  <dcterms:modified xsi:type="dcterms:W3CDTF">2017-08-02T19:52:59Z</dcterms:modified>
</cp:coreProperties>
</file>