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7CED89-FC6B-4ECE-90AD-72B237241439}">
  <a:tblStyle styleId="{D27CED89-FC6B-4ECE-90AD-72B23724143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2a94dacdb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g22a94dacdb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45f2a18c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There are a few requirements in order to be eligible for federal aid. These requirements can be provided on the student aid website. </a:t>
            </a:r>
            <a:endParaRPr/>
          </a:p>
        </p:txBody>
      </p:sp>
      <p:sp>
        <p:nvSpPr>
          <p:cNvPr id="132" name="Google Shape;132;g445f2a18c2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5f2a18c2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The TASFA provides an opportunity for students who are not eligible for the FAFSA, but are Texas residents, and meet a select number of other requirements to still receive state and institutional aid. </a:t>
            </a:r>
            <a:endParaRPr/>
          </a:p>
        </p:txBody>
      </p:sp>
      <p:sp>
        <p:nvSpPr>
          <p:cNvPr id="138" name="Google Shape;138;g445f2a18c2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45f2a18c2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There are three main types of financial aid that students can receive by completing the FAFSA: Grants, Loans, Work-Study. Grants are need based funds that students do not need to repay to the university. Loans are borrowed funds that students can use toward educational expenses that requires repayment. Lastly, work study is an opportunity for students to actively contribute to their education. These funds students earn grant valuable work experience as they help to pay down remaining costs. </a:t>
            </a:r>
            <a:endParaRPr/>
          </a:p>
        </p:txBody>
      </p:sp>
      <p:sp>
        <p:nvSpPr>
          <p:cNvPr id="146" name="Google Shape;146;g445f2a18c2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356b704ac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As mentioned earlier, students have the opportunity to complete the endowed scholarship application yearly during the Spring term. This will pair students with additional university and department scholarship opportunities that become available.</a:t>
            </a:r>
            <a:endParaRPr/>
          </a:p>
        </p:txBody>
      </p:sp>
      <p:sp>
        <p:nvSpPr>
          <p:cNvPr id="154" name="Google Shape;154;g8356b704ac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356b704ac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Additional scholarships are available to students outside of the university. Scholarships can be found through external organizations, employers, local libraries, civic groups, and online. We encourage students to follow the 70/30 rule. Spence 70% of your time searching for scholarship opportunities each week. The remainder of the week spend your 30% of your scholarship time applying for opportunities that you have found. </a:t>
            </a:r>
            <a:endParaRPr/>
          </a:p>
        </p:txBody>
      </p:sp>
      <p:sp>
        <p:nvSpPr>
          <p:cNvPr id="160" name="Google Shape;160;g8356b704ac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356b704ac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One question students want to know is if it is possible to be awarded to their cost of attendance. The short answer is yes. With a combination of gift aid, grants, work study (jobs), and loans, students can have enough aid available to cover their entire estimated cost. Remember, the COA is an estimated total and families should always sit down and create a budget for each year the student will be attending. </a:t>
            </a:r>
            <a:endParaRPr/>
          </a:p>
        </p:txBody>
      </p:sp>
      <p:sp>
        <p:nvSpPr>
          <p:cNvPr id="168" name="Google Shape;168;g8356b704ac_1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cb91abbc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g3cb91abbc8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356b704ac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Your income is your most powerful tool for which you can control when it comes to paying for college. HAve a discussion with your parents about any contribution that they are able to provide. From there, take time to calculate how much you would need to make/work in order to achieve your financial goal to attend school. Students have the ability to make up to $10,000 a year in income or more with intentionality. Most students do not take classes during the summer. During this period of time, work as much as possible to save income for the next year. While in school, working 20 hours a week students can make $2500 a semester working a job that pays $8 an hour. Take advantage of these opportunities as much as possible!</a:t>
            </a:r>
            <a:endParaRPr/>
          </a:p>
        </p:txBody>
      </p:sp>
      <p:sp>
        <p:nvSpPr>
          <p:cNvPr id="180" name="Google Shape;180;g8356b704ac_1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356b704ac_1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8356b704ac_1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356b704ac_1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Working is not the only way to save money for school. Along with increasing your income, look at ways to save money by monitoring cell phone usage (if you pay your own bill), buying used textbooks, limiting meals out, and creating a budget to stick to each month. </a:t>
            </a:r>
            <a:endParaRPr/>
          </a:p>
        </p:txBody>
      </p:sp>
      <p:sp>
        <p:nvSpPr>
          <p:cNvPr id="192" name="Google Shape;192;g8356b704ac_1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45f2a18c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g445f2a18c2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356b704ac_1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It pays to go to college over time! Take a look at the median weekly earnings based on the level degree you hold. Before starting school, look into your career field and determine your return on investment. After knowing your realistic salary projections, use this as a guide for the amount of loan debt you take out, and the money that you and your family contribute toward your education each year. Know the cost and the money you will make when it is all said in done when making your college financial plan. </a:t>
            </a:r>
            <a:endParaRPr/>
          </a:p>
        </p:txBody>
      </p:sp>
      <p:sp>
        <p:nvSpPr>
          <p:cNvPr id="197" name="Google Shape;197;g8356b704ac_1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356b704ac_1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We understand that over time things happen outside of your control that affects your ability to pay your bill. The financial aid team is here to help. If you are experiencing any situation that affects your ability to contribute financially, please contact your financial aid counselor to discuss options. Additionally, if there has been a change to your dependency status, please discuss this with your counselor to discuss any possible changes to your financial aid eligibility. </a:t>
            </a:r>
            <a:endParaRPr/>
          </a:p>
        </p:txBody>
      </p:sp>
      <p:sp>
        <p:nvSpPr>
          <p:cNvPr id="203" name="Google Shape;203;g8356b704ac_1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356b704ac_1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Please let us know if you have any questions or concerns that we could assist you with. </a:t>
            </a:r>
            <a:endParaRPr/>
          </a:p>
        </p:txBody>
      </p:sp>
      <p:sp>
        <p:nvSpPr>
          <p:cNvPr id="212" name="Google Shape;212;g8356b704ac_1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a94dacdb_0_8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Today’s session will focus on a few different learning outcomes. We understand that students may have many questions/concerns related to the cost of education. Through this session our goal is to help students develop an understanding of realistic options to pay for school, understand financial aid and scholarships process, identify net price vs. sticker price, and understand career outlook and ROI. </a:t>
            </a:r>
            <a:endParaRPr/>
          </a:p>
        </p:txBody>
      </p:sp>
      <p:sp>
        <p:nvSpPr>
          <p:cNvPr id="91" name="Google Shape;91;g22a94dacdb_0_8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45f2a18c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 question we get often from students looking to make a plan to pay for school is where do I start. This can be a very confusing step as paying for college can seem very overwhelming. The first step in paying for school is to know the cost of your education. Schools have what is called a cost of attendance that provides a breakdown of the estimated costs associated with attending their school over a nine month academic year. Once you know the cost of your education, the next step is to utilize all aid avenues. Apply to the FAFSA as early as possible in order to receive your eligibility in federal, state, and institutional aid. Keep in mind, all students may not qualify for a need based award, however, all students can get federal loans regardless of need. After completing the FAFSA, take some time doing research on university scholarship options. There are scholarships offered by the university as well as individual majors and colleges. Once you have exhausted all options on campus, look into as many scholarship options outside the university. We encourage our students to dedicate 10 hours a week to applying for scholarships.You will also need to work as much as you can during the summer to save up proactively for your upcoming semester. Lastly, know all loan options available to help with paying for school. </a:t>
            </a:r>
            <a:endParaRPr/>
          </a:p>
        </p:txBody>
      </p:sp>
      <p:sp>
        <p:nvSpPr>
          <p:cNvPr id="97" name="Google Shape;97;g445f2a18c2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8b6ce56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738b6ce566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570ba9c7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So how much is college? The cost of attendance at ACU for the 2020-2021 year is $53,740. The first three parts of the cost of attendance are costs that each student will have to pay in some way or form. For first and second year students, these charges will be owed directly to the university. In years three and four, room and board will be paid our differently as many students move of campus at that time. The remaining three expenses are charges to consider, but will look different for each student. For example, students who have cars will need to budget for gas and car maintenance costs. For students that do not drive, they will have to budget for any costs associated with getting around town as needed, and getting home at the beginning and end of the semester. Personal expenses encompass any remaining personal costs associated with a student living during the school year. This includes, personal hygiene products, items for dorm, school supplies, etc. </a:t>
            </a:r>
            <a:endParaRPr/>
          </a:p>
        </p:txBody>
      </p:sp>
      <p:sp>
        <p:nvSpPr>
          <p:cNvPr id="108" name="Google Shape;108;g4570ba9c7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570ba9c7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Please watch this brief video regarding your COA and Block tuition</a:t>
            </a:r>
            <a:endParaRPr/>
          </a:p>
        </p:txBody>
      </p:sp>
      <p:sp>
        <p:nvSpPr>
          <p:cNvPr id="114" name="Google Shape;114;g4570ba9c75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38b6ce56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g738b6ce566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45f2a18c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ACU encourages all students to complete the FAFSA yearly to maximize their aid eligibility. </a:t>
            </a:r>
            <a:endParaRPr/>
          </a:p>
        </p:txBody>
      </p:sp>
      <p:sp>
        <p:nvSpPr>
          <p:cNvPr id="126" name="Google Shape;126;g445f2a18c2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1371600" y="3886200"/>
            <a:ext cx="6400800" cy="17529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722313" y="2906713"/>
            <a:ext cx="7772400" cy="150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457200" y="1535113"/>
            <a:ext cx="4040100" cy="6396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645025" y="1535113"/>
            <a:ext cx="4041900" cy="6396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00" cy="58533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studentaid.gov/understand-aid/eligibility/requireme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youtube.com/watch?v=87fRGfT27L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57200" y="779000"/>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Who is eligible to apply?</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sp>
        <p:nvSpPr>
          <p:cNvPr id="135" name="Google Shape;135;p22"/>
          <p:cNvSpPr txBox="1">
            <a:spLocks noGrp="1"/>
          </p:cNvSpPr>
          <p:nvPr>
            <p:ph type="body" idx="1"/>
          </p:nvPr>
        </p:nvSpPr>
        <p:spPr>
          <a:xfrm>
            <a:off x="457200" y="1540450"/>
            <a:ext cx="8229600" cy="4295400"/>
          </a:xfrm>
          <a:prstGeom prst="rect">
            <a:avLst/>
          </a:prstGeom>
          <a:noFill/>
          <a:ln>
            <a:noFill/>
          </a:ln>
        </p:spPr>
        <p:txBody>
          <a:bodyPr spcFirstLastPara="1" wrap="square" lIns="91425" tIns="45700" rIns="91425" bIns="45700" anchor="t" anchorCtr="0">
            <a:noAutofit/>
          </a:bodyPr>
          <a:lstStyle/>
          <a:p>
            <a:pPr marL="0" marR="139700" lvl="0" indent="0" algn="l" rtl="0">
              <a:lnSpc>
                <a:spcPct val="115000"/>
              </a:lnSpc>
              <a:spcBef>
                <a:spcPts val="400"/>
              </a:spcBef>
              <a:spcAft>
                <a:spcPts val="0"/>
              </a:spcAft>
              <a:buNone/>
            </a:pPr>
            <a:r>
              <a:rPr lang="en" sz="3000">
                <a:solidFill>
                  <a:srgbClr val="222222"/>
                </a:solidFill>
                <a:latin typeface="Arial"/>
                <a:ea typeface="Arial"/>
                <a:cs typeface="Arial"/>
                <a:sym typeface="Arial"/>
              </a:rPr>
              <a:t>Federal Student Aid eligibility requirements: </a:t>
            </a:r>
            <a:endParaRPr sz="3000">
              <a:solidFill>
                <a:srgbClr val="222222"/>
              </a:solidFill>
              <a:latin typeface="Arial"/>
              <a:ea typeface="Arial"/>
              <a:cs typeface="Arial"/>
              <a:sym typeface="Arial"/>
            </a:endParaRPr>
          </a:p>
          <a:p>
            <a:pPr marL="0" marR="139700" lvl="0" indent="0" algn="l" rtl="0">
              <a:lnSpc>
                <a:spcPct val="115000"/>
              </a:lnSpc>
              <a:spcBef>
                <a:spcPts val="400"/>
              </a:spcBef>
              <a:spcAft>
                <a:spcPts val="0"/>
              </a:spcAft>
              <a:buNone/>
            </a:pPr>
            <a:endParaRPr sz="3000">
              <a:solidFill>
                <a:srgbClr val="22222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 sz="2500" u="sng">
                <a:solidFill>
                  <a:schemeClr val="hlink"/>
                </a:solidFill>
                <a:latin typeface="Arial"/>
                <a:ea typeface="Arial"/>
                <a:cs typeface="Arial"/>
                <a:sym typeface="Arial"/>
                <a:hlinkClick r:id="rId4"/>
              </a:rPr>
              <a:t>https://studentaid.gov/understand-aid/eligibility/requirements#basic-eligibility-criteria</a:t>
            </a:r>
            <a:endParaRPr sz="2500" u="sng">
              <a:solidFill>
                <a:schemeClr val="hlink"/>
              </a:solidFill>
              <a:latin typeface="Arial"/>
              <a:ea typeface="Arial"/>
              <a:cs typeface="Arial"/>
              <a:sym typeface="Arial"/>
            </a:endParaRPr>
          </a:p>
          <a:p>
            <a:pPr marL="0" marR="139700" lvl="0" indent="0" algn="l" rtl="0">
              <a:lnSpc>
                <a:spcPct val="115000"/>
              </a:lnSpc>
              <a:spcBef>
                <a:spcPts val="400"/>
              </a:spcBef>
              <a:spcAft>
                <a:spcPts val="0"/>
              </a:spcAft>
              <a:buNone/>
            </a:pPr>
            <a:endParaRPr sz="3000">
              <a:solidFill>
                <a:srgbClr val="22222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516450" y="512375"/>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Senate Bill 1528 (TASFA)</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pic>
        <p:nvPicPr>
          <p:cNvPr id="141" name="Google Shape;141;p23"/>
          <p:cNvPicPr preferRelativeResize="0"/>
          <p:nvPr/>
        </p:nvPicPr>
        <p:blipFill>
          <a:blip r:embed="rId4">
            <a:alphaModFix/>
          </a:blip>
          <a:stretch>
            <a:fillRect/>
          </a:stretch>
        </p:blipFill>
        <p:spPr>
          <a:xfrm>
            <a:off x="516450" y="1171475"/>
            <a:ext cx="7858125" cy="1038225"/>
          </a:xfrm>
          <a:prstGeom prst="rect">
            <a:avLst/>
          </a:prstGeom>
          <a:noFill/>
          <a:ln>
            <a:noFill/>
          </a:ln>
        </p:spPr>
      </p:pic>
      <p:pic>
        <p:nvPicPr>
          <p:cNvPr id="142" name="Google Shape;142;p23"/>
          <p:cNvPicPr preferRelativeResize="0"/>
          <p:nvPr/>
        </p:nvPicPr>
        <p:blipFill>
          <a:blip r:embed="rId5">
            <a:alphaModFix/>
          </a:blip>
          <a:stretch>
            <a:fillRect/>
          </a:stretch>
        </p:blipFill>
        <p:spPr>
          <a:xfrm>
            <a:off x="386025" y="2076200"/>
            <a:ext cx="4019550" cy="4029075"/>
          </a:xfrm>
          <a:prstGeom prst="rect">
            <a:avLst/>
          </a:prstGeom>
          <a:noFill/>
          <a:ln>
            <a:noFill/>
          </a:ln>
        </p:spPr>
      </p:pic>
      <p:pic>
        <p:nvPicPr>
          <p:cNvPr id="143" name="Google Shape;143;p23"/>
          <p:cNvPicPr preferRelativeResize="0"/>
          <p:nvPr/>
        </p:nvPicPr>
        <p:blipFill>
          <a:blip r:embed="rId6">
            <a:alphaModFix/>
          </a:blip>
          <a:stretch>
            <a:fillRect/>
          </a:stretch>
        </p:blipFill>
        <p:spPr>
          <a:xfrm>
            <a:off x="4888425" y="2512275"/>
            <a:ext cx="3486150" cy="2181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523950" y="363750"/>
            <a:ext cx="8229600" cy="6591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endParaRPr sz="3600" b="1">
              <a:latin typeface="Arial"/>
              <a:ea typeface="Arial"/>
              <a:cs typeface="Arial"/>
              <a:sym typeface="Arial"/>
            </a:endParaRPr>
          </a:p>
          <a:p>
            <a:pPr marL="0" lvl="0" indent="0" algn="ctr" rtl="0">
              <a:spcBef>
                <a:spcPts val="0"/>
              </a:spcBef>
              <a:spcAft>
                <a:spcPts val="0"/>
              </a:spcAft>
              <a:buClr>
                <a:srgbClr val="000000"/>
              </a:buClr>
              <a:buSzPts val="1100"/>
              <a:buFont typeface="Arial"/>
              <a:buNone/>
            </a:pPr>
            <a:r>
              <a:rPr lang="en">
                <a:solidFill>
                  <a:srgbClr val="000000"/>
                </a:solidFill>
              </a:rPr>
              <a:t>Types of Financial Aid</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pic>
        <p:nvPicPr>
          <p:cNvPr id="149" name="Google Shape;149;p24"/>
          <p:cNvPicPr preferRelativeResize="0"/>
          <p:nvPr/>
        </p:nvPicPr>
        <p:blipFill>
          <a:blip r:embed="rId4">
            <a:alphaModFix/>
          </a:blip>
          <a:stretch>
            <a:fillRect/>
          </a:stretch>
        </p:blipFill>
        <p:spPr>
          <a:xfrm>
            <a:off x="152400" y="1091825"/>
            <a:ext cx="4495800" cy="4743450"/>
          </a:xfrm>
          <a:prstGeom prst="rect">
            <a:avLst/>
          </a:prstGeom>
          <a:noFill/>
          <a:ln>
            <a:noFill/>
          </a:ln>
        </p:spPr>
      </p:pic>
      <p:pic>
        <p:nvPicPr>
          <p:cNvPr id="150" name="Google Shape;150;p24"/>
          <p:cNvPicPr preferRelativeResize="0"/>
          <p:nvPr/>
        </p:nvPicPr>
        <p:blipFill>
          <a:blip r:embed="rId5">
            <a:alphaModFix/>
          </a:blip>
          <a:stretch>
            <a:fillRect/>
          </a:stretch>
        </p:blipFill>
        <p:spPr>
          <a:xfrm>
            <a:off x="4800600" y="1091825"/>
            <a:ext cx="4190999" cy="4355863"/>
          </a:xfrm>
          <a:prstGeom prst="rect">
            <a:avLst/>
          </a:prstGeom>
          <a:noFill/>
          <a:ln>
            <a:noFill/>
          </a:ln>
        </p:spPr>
      </p:pic>
      <p:pic>
        <p:nvPicPr>
          <p:cNvPr id="151" name="Google Shape;151;p24"/>
          <p:cNvPicPr preferRelativeResize="0"/>
          <p:nvPr/>
        </p:nvPicPr>
        <p:blipFill>
          <a:blip r:embed="rId6">
            <a:alphaModFix/>
          </a:blip>
          <a:stretch>
            <a:fillRect/>
          </a:stretch>
        </p:blipFill>
        <p:spPr>
          <a:xfrm>
            <a:off x="5067300" y="3529713"/>
            <a:ext cx="3657600" cy="1743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57200" y="764200"/>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Scholarships</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pic>
        <p:nvPicPr>
          <p:cNvPr id="157" name="Google Shape;157;p25"/>
          <p:cNvPicPr preferRelativeResize="0"/>
          <p:nvPr/>
        </p:nvPicPr>
        <p:blipFill>
          <a:blip r:embed="rId4">
            <a:alphaModFix/>
          </a:blip>
          <a:stretch>
            <a:fillRect/>
          </a:stretch>
        </p:blipFill>
        <p:spPr>
          <a:xfrm>
            <a:off x="142875" y="1076325"/>
            <a:ext cx="8543925" cy="4705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457200" y="764200"/>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Scholarships Cont’d</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pic>
        <p:nvPicPr>
          <p:cNvPr id="163" name="Google Shape;163;p26"/>
          <p:cNvPicPr preferRelativeResize="0"/>
          <p:nvPr/>
        </p:nvPicPr>
        <p:blipFill>
          <a:blip r:embed="rId4">
            <a:alphaModFix/>
          </a:blip>
          <a:stretch>
            <a:fillRect/>
          </a:stretch>
        </p:blipFill>
        <p:spPr>
          <a:xfrm>
            <a:off x="185775" y="1176337"/>
            <a:ext cx="6696075" cy="4505325"/>
          </a:xfrm>
          <a:prstGeom prst="rect">
            <a:avLst/>
          </a:prstGeom>
          <a:noFill/>
          <a:ln>
            <a:noFill/>
          </a:ln>
        </p:spPr>
      </p:pic>
      <p:pic>
        <p:nvPicPr>
          <p:cNvPr id="164" name="Google Shape;164;p26"/>
          <p:cNvPicPr preferRelativeResize="0"/>
          <p:nvPr/>
        </p:nvPicPr>
        <p:blipFill>
          <a:blip r:embed="rId5">
            <a:alphaModFix/>
          </a:blip>
          <a:stretch>
            <a:fillRect/>
          </a:stretch>
        </p:blipFill>
        <p:spPr>
          <a:xfrm>
            <a:off x="2846838" y="3260363"/>
            <a:ext cx="6124575" cy="1476375"/>
          </a:xfrm>
          <a:prstGeom prst="rect">
            <a:avLst/>
          </a:prstGeom>
          <a:noFill/>
          <a:ln>
            <a:noFill/>
          </a:ln>
        </p:spPr>
      </p:pic>
      <p:pic>
        <p:nvPicPr>
          <p:cNvPr id="165" name="Google Shape;165;p26"/>
          <p:cNvPicPr preferRelativeResize="0"/>
          <p:nvPr/>
        </p:nvPicPr>
        <p:blipFill>
          <a:blip r:embed="rId6">
            <a:alphaModFix/>
          </a:blip>
          <a:stretch>
            <a:fillRect/>
          </a:stretch>
        </p:blipFill>
        <p:spPr>
          <a:xfrm>
            <a:off x="185775" y="5138737"/>
            <a:ext cx="8658225" cy="542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457200" y="614025"/>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Is it possible to be awarded up to my COA?</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pic>
        <p:nvPicPr>
          <p:cNvPr id="171" name="Google Shape;171;p27"/>
          <p:cNvPicPr preferRelativeResize="0"/>
          <p:nvPr/>
        </p:nvPicPr>
        <p:blipFill>
          <a:blip r:embed="rId4">
            <a:alphaModFix/>
          </a:blip>
          <a:stretch>
            <a:fillRect/>
          </a:stretch>
        </p:blipFill>
        <p:spPr>
          <a:xfrm>
            <a:off x="-83425" y="1206325"/>
            <a:ext cx="8839200" cy="1095693"/>
          </a:xfrm>
          <a:prstGeom prst="rect">
            <a:avLst/>
          </a:prstGeom>
          <a:noFill/>
          <a:ln>
            <a:noFill/>
          </a:ln>
        </p:spPr>
      </p:pic>
      <p:graphicFrame>
        <p:nvGraphicFramePr>
          <p:cNvPr id="172" name="Google Shape;172;p27"/>
          <p:cNvGraphicFramePr/>
          <p:nvPr/>
        </p:nvGraphicFramePr>
        <p:xfrm>
          <a:off x="530350" y="1985000"/>
          <a:ext cx="3000000" cy="3000000"/>
        </p:xfrm>
        <a:graphic>
          <a:graphicData uri="http://schemas.openxmlformats.org/drawingml/2006/table">
            <a:tbl>
              <a:tblPr>
                <a:noFill/>
                <a:tableStyleId>{D27CED89-FC6B-4ECE-90AD-72B237241439}</a:tableStyleId>
              </a:tblPr>
              <a:tblGrid>
                <a:gridCol w="7227350">
                  <a:extLst>
                    <a:ext uri="{9D8B030D-6E8A-4147-A177-3AD203B41FA5}">
                      <a16:colId xmlns:a16="http://schemas.microsoft.com/office/drawing/2014/main" val="20000"/>
                    </a:ext>
                  </a:extLst>
                </a:gridCol>
              </a:tblGrid>
              <a:tr h="989475">
                <a:tc>
                  <a:txBody>
                    <a:bodyPr/>
                    <a:lstStyle/>
                    <a:p>
                      <a:pPr marL="0" lvl="0" indent="0" algn="l" rtl="0">
                        <a:lnSpc>
                          <a:spcPct val="115000"/>
                        </a:lnSpc>
                        <a:spcBef>
                          <a:spcPts val="0"/>
                        </a:spcBef>
                        <a:spcAft>
                          <a:spcPts val="0"/>
                        </a:spcAft>
                        <a:buNone/>
                      </a:pPr>
                      <a:r>
                        <a:rPr lang="en" sz="3200" b="1"/>
                        <a:t>	Gift Aid</a:t>
                      </a:r>
                      <a:r>
                        <a:rPr lang="en" sz="3200"/>
                        <a:t> </a:t>
                      </a:r>
                      <a:r>
                        <a:rPr lang="en" sz="2000"/>
                        <a:t>(University and/or External Scholarships)</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2800">
                <a:tc>
                  <a:txBody>
                    <a:bodyPr/>
                    <a:lstStyle/>
                    <a:p>
                      <a:pPr marL="0" lvl="0" indent="0" algn="l" rtl="0">
                        <a:lnSpc>
                          <a:spcPct val="115000"/>
                        </a:lnSpc>
                        <a:spcBef>
                          <a:spcPts val="0"/>
                        </a:spcBef>
                        <a:spcAft>
                          <a:spcPts val="0"/>
                        </a:spcAft>
                        <a:buNone/>
                      </a:pPr>
                      <a:r>
                        <a:rPr lang="en" sz="3200" b="1"/>
                        <a:t>	Grant Aid</a:t>
                      </a:r>
                      <a:endParaRPr sz="32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2800">
                <a:tc>
                  <a:txBody>
                    <a:bodyPr/>
                    <a:lstStyle/>
                    <a:p>
                      <a:pPr marL="0" lvl="0" indent="0" algn="l" rtl="0">
                        <a:lnSpc>
                          <a:spcPct val="115000"/>
                        </a:lnSpc>
                        <a:spcBef>
                          <a:spcPts val="0"/>
                        </a:spcBef>
                        <a:spcAft>
                          <a:spcPts val="0"/>
                        </a:spcAft>
                        <a:buNone/>
                      </a:pPr>
                      <a:r>
                        <a:rPr lang="en" sz="3200" b="1"/>
                        <a:t>	Work Study</a:t>
                      </a:r>
                      <a:endParaRPr sz="32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2800">
                <a:tc>
                  <a:txBody>
                    <a:bodyPr/>
                    <a:lstStyle/>
                    <a:p>
                      <a:pPr marL="0" lvl="0" indent="0" algn="l" rtl="0">
                        <a:lnSpc>
                          <a:spcPct val="115000"/>
                        </a:lnSpc>
                        <a:spcBef>
                          <a:spcPts val="0"/>
                        </a:spcBef>
                        <a:spcAft>
                          <a:spcPts val="0"/>
                        </a:spcAft>
                        <a:buNone/>
                      </a:pPr>
                      <a:r>
                        <a:rPr lang="en" sz="3200" b="1"/>
                        <a:t>+</a:t>
                      </a:r>
                      <a:r>
                        <a:rPr lang="en" sz="2400" b="1"/>
                        <a:t>  </a:t>
                      </a:r>
                      <a:r>
                        <a:rPr lang="en" sz="3200" b="1"/>
                        <a:t>Loans  </a:t>
                      </a:r>
                      <a:r>
                        <a:rPr lang="en" sz="2000"/>
                        <a:t>(Student and Parent Loans)</a:t>
                      </a:r>
                      <a:endParaRPr sz="20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2800">
                <a:tc>
                  <a:txBody>
                    <a:bodyPr/>
                    <a:lstStyle/>
                    <a:p>
                      <a:pPr marL="457200" lvl="0" indent="0" algn="l" rtl="0">
                        <a:lnSpc>
                          <a:spcPct val="115000"/>
                        </a:lnSpc>
                        <a:spcBef>
                          <a:spcPts val="0"/>
                        </a:spcBef>
                        <a:spcAft>
                          <a:spcPts val="0"/>
                        </a:spcAft>
                        <a:buNone/>
                      </a:pPr>
                      <a:r>
                        <a:rPr lang="en" sz="3200" b="1">
                          <a:solidFill>
                            <a:srgbClr val="7030A0"/>
                          </a:solidFill>
                        </a:rPr>
                        <a:t>Cost of Attendance </a:t>
                      </a:r>
                      <a:r>
                        <a:rPr lang="en" sz="2400"/>
                        <a:t>($53,740)</a:t>
                      </a:r>
                      <a:endParaRPr sz="24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8"/>
          <p:cNvSpPr txBox="1"/>
          <p:nvPr/>
        </p:nvSpPr>
        <p:spPr>
          <a:xfrm>
            <a:off x="819500" y="2242875"/>
            <a:ext cx="7665600" cy="191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FFFF"/>
                </a:solidFill>
              </a:rPr>
              <a:t>What are my other options?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457200" y="614025"/>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Work!!!</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pic>
        <p:nvPicPr>
          <p:cNvPr id="183" name="Google Shape;183;p29"/>
          <p:cNvPicPr preferRelativeResize="0"/>
          <p:nvPr/>
        </p:nvPicPr>
        <p:blipFill>
          <a:blip r:embed="rId4">
            <a:alphaModFix/>
          </a:blip>
          <a:stretch>
            <a:fillRect/>
          </a:stretch>
        </p:blipFill>
        <p:spPr>
          <a:xfrm>
            <a:off x="457200" y="1641200"/>
            <a:ext cx="7762875" cy="2581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457200" y="614025"/>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Limit unnecessary expenses</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pic>
        <p:nvPicPr>
          <p:cNvPr id="189" name="Google Shape;189;p30"/>
          <p:cNvPicPr preferRelativeResize="0"/>
          <p:nvPr/>
        </p:nvPicPr>
        <p:blipFill>
          <a:blip r:embed="rId4">
            <a:alphaModFix/>
          </a:blip>
          <a:stretch>
            <a:fillRect/>
          </a:stretch>
        </p:blipFill>
        <p:spPr>
          <a:xfrm>
            <a:off x="152400" y="1425525"/>
            <a:ext cx="8562975" cy="2676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93"/>
        <p:cNvGrpSpPr/>
        <p:nvPr/>
      </p:nvGrpSpPr>
      <p:grpSpPr>
        <a:xfrm>
          <a:off x="0" y="0"/>
          <a:ext cx="0" cy="0"/>
          <a:chOff x="0" y="0"/>
          <a:chExt cx="0" cy="0"/>
        </a:xfrm>
      </p:grpSpPr>
      <p:pic>
        <p:nvPicPr>
          <p:cNvPr id="194" name="Google Shape;194;p31"/>
          <p:cNvPicPr preferRelativeResize="0"/>
          <p:nvPr/>
        </p:nvPicPr>
        <p:blipFill>
          <a:blip r:embed="rId4">
            <a:alphaModFix/>
          </a:blip>
          <a:stretch>
            <a:fillRect/>
          </a:stretch>
        </p:blipFill>
        <p:spPr>
          <a:xfrm>
            <a:off x="346475" y="347250"/>
            <a:ext cx="8227225" cy="532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105675" y="2322148"/>
            <a:ext cx="9144000" cy="221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9600">
                <a:solidFill>
                  <a:srgbClr val="FFFFFF"/>
                </a:solidFill>
              </a:rPr>
              <a:t>Paying for College</a:t>
            </a:r>
            <a:endParaRPr sz="96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457200" y="614025"/>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Education Pays!</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pic>
        <p:nvPicPr>
          <p:cNvPr id="200" name="Google Shape;200;p32"/>
          <p:cNvPicPr preferRelativeResize="0"/>
          <p:nvPr/>
        </p:nvPicPr>
        <p:blipFill>
          <a:blip r:embed="rId4">
            <a:alphaModFix/>
          </a:blip>
          <a:stretch>
            <a:fillRect/>
          </a:stretch>
        </p:blipFill>
        <p:spPr>
          <a:xfrm>
            <a:off x="457200" y="1104350"/>
            <a:ext cx="8311000" cy="4518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457200" y="614025"/>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Who can we talk to about a special situation?</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pic>
        <p:nvPicPr>
          <p:cNvPr id="206" name="Google Shape;206;p33"/>
          <p:cNvPicPr preferRelativeResize="0"/>
          <p:nvPr/>
        </p:nvPicPr>
        <p:blipFill>
          <a:blip r:embed="rId4">
            <a:alphaModFix/>
          </a:blip>
          <a:stretch>
            <a:fillRect/>
          </a:stretch>
        </p:blipFill>
        <p:spPr>
          <a:xfrm>
            <a:off x="152400" y="1425525"/>
            <a:ext cx="4210050" cy="2476500"/>
          </a:xfrm>
          <a:prstGeom prst="rect">
            <a:avLst/>
          </a:prstGeom>
          <a:noFill/>
          <a:ln>
            <a:noFill/>
          </a:ln>
        </p:spPr>
      </p:pic>
      <p:pic>
        <p:nvPicPr>
          <p:cNvPr id="207" name="Google Shape;207;p33"/>
          <p:cNvPicPr preferRelativeResize="0"/>
          <p:nvPr/>
        </p:nvPicPr>
        <p:blipFill>
          <a:blip r:embed="rId5">
            <a:alphaModFix/>
          </a:blip>
          <a:stretch>
            <a:fillRect/>
          </a:stretch>
        </p:blipFill>
        <p:spPr>
          <a:xfrm>
            <a:off x="3969600" y="1380225"/>
            <a:ext cx="4829175" cy="2400300"/>
          </a:xfrm>
          <a:prstGeom prst="rect">
            <a:avLst/>
          </a:prstGeom>
          <a:noFill/>
          <a:ln>
            <a:noFill/>
          </a:ln>
        </p:spPr>
      </p:pic>
      <p:pic>
        <p:nvPicPr>
          <p:cNvPr id="208" name="Google Shape;208;p33"/>
          <p:cNvPicPr preferRelativeResize="0"/>
          <p:nvPr/>
        </p:nvPicPr>
        <p:blipFill>
          <a:blip r:embed="rId6">
            <a:alphaModFix/>
          </a:blip>
          <a:stretch>
            <a:fillRect/>
          </a:stretch>
        </p:blipFill>
        <p:spPr>
          <a:xfrm>
            <a:off x="2211925" y="3278050"/>
            <a:ext cx="4362450" cy="2095500"/>
          </a:xfrm>
          <a:prstGeom prst="rect">
            <a:avLst/>
          </a:prstGeom>
          <a:noFill/>
          <a:ln>
            <a:noFill/>
          </a:ln>
        </p:spPr>
      </p:pic>
      <p:pic>
        <p:nvPicPr>
          <p:cNvPr id="209" name="Google Shape;209;p33"/>
          <p:cNvPicPr preferRelativeResize="0"/>
          <p:nvPr/>
        </p:nvPicPr>
        <p:blipFill>
          <a:blip r:embed="rId7">
            <a:alphaModFix/>
          </a:blip>
          <a:stretch>
            <a:fillRect/>
          </a:stretch>
        </p:blipFill>
        <p:spPr>
          <a:xfrm>
            <a:off x="-26450" y="4889775"/>
            <a:ext cx="8839199" cy="9624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4"/>
          <p:cNvSpPr txBox="1"/>
          <p:nvPr/>
        </p:nvSpPr>
        <p:spPr>
          <a:xfrm>
            <a:off x="1066250" y="371125"/>
            <a:ext cx="6210900" cy="72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rPr>
              <a:t>Need more information?</a:t>
            </a:r>
            <a:endParaRPr>
              <a:latin typeface="Calibri"/>
              <a:ea typeface="Calibri"/>
              <a:cs typeface="Calibri"/>
              <a:sym typeface="Calibri"/>
            </a:endParaRPr>
          </a:p>
        </p:txBody>
      </p:sp>
      <p:pic>
        <p:nvPicPr>
          <p:cNvPr id="215" name="Google Shape;215;p34"/>
          <p:cNvPicPr preferRelativeResize="0"/>
          <p:nvPr/>
        </p:nvPicPr>
        <p:blipFill>
          <a:blip r:embed="rId4">
            <a:alphaModFix/>
          </a:blip>
          <a:stretch>
            <a:fillRect/>
          </a:stretch>
        </p:blipFill>
        <p:spPr>
          <a:xfrm>
            <a:off x="152400" y="1474450"/>
            <a:ext cx="3819525" cy="2952750"/>
          </a:xfrm>
          <a:prstGeom prst="rect">
            <a:avLst/>
          </a:prstGeom>
          <a:noFill/>
          <a:ln>
            <a:noFill/>
          </a:ln>
        </p:spPr>
      </p:pic>
      <p:sp>
        <p:nvSpPr>
          <p:cNvPr id="216" name="Google Shape;216;p34"/>
          <p:cNvSpPr txBox="1"/>
          <p:nvPr/>
        </p:nvSpPr>
        <p:spPr>
          <a:xfrm>
            <a:off x="4169500" y="1427200"/>
            <a:ext cx="40998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00"/>
              </a:spcBef>
              <a:spcAft>
                <a:spcPts val="0"/>
              </a:spcAft>
              <a:buNone/>
            </a:pPr>
            <a:r>
              <a:rPr lang="en" sz="2600" b="1">
                <a:solidFill>
                  <a:srgbClr val="FFFFFF"/>
                </a:solidFill>
              </a:rPr>
              <a:t>Wildcat Central Office Hours:</a:t>
            </a:r>
            <a:endParaRPr sz="2600" b="1">
              <a:solidFill>
                <a:srgbClr val="FFFFFF"/>
              </a:solidFill>
            </a:endParaRPr>
          </a:p>
          <a:p>
            <a:pPr marL="0" lvl="0" indent="0" algn="ctr" rtl="0">
              <a:lnSpc>
                <a:spcPct val="115000"/>
              </a:lnSpc>
              <a:spcBef>
                <a:spcPts val="400"/>
              </a:spcBef>
              <a:spcAft>
                <a:spcPts val="0"/>
              </a:spcAft>
              <a:buNone/>
            </a:pPr>
            <a:r>
              <a:rPr lang="en" sz="1800">
                <a:solidFill>
                  <a:srgbClr val="21821A"/>
                </a:solidFill>
              </a:rPr>
              <a:t>•</a:t>
            </a:r>
            <a:r>
              <a:rPr lang="en" sz="1800">
                <a:solidFill>
                  <a:srgbClr val="FFFFFF"/>
                </a:solidFill>
              </a:rPr>
              <a:t>Monday-Friday, 8-5pm</a:t>
            </a:r>
            <a:endParaRPr sz="1800">
              <a:solidFill>
                <a:srgbClr val="FFFFFF"/>
              </a:solidFill>
            </a:endParaRPr>
          </a:p>
          <a:p>
            <a:pPr marL="0" lvl="0" indent="0" algn="ctr" rtl="0">
              <a:lnSpc>
                <a:spcPct val="115000"/>
              </a:lnSpc>
              <a:spcBef>
                <a:spcPts val="600"/>
              </a:spcBef>
              <a:spcAft>
                <a:spcPts val="0"/>
              </a:spcAft>
              <a:buNone/>
            </a:pPr>
            <a:r>
              <a:rPr lang="en" sz="2600" b="1">
                <a:solidFill>
                  <a:srgbClr val="FFFFFF"/>
                </a:solidFill>
              </a:rPr>
              <a:t>Wildcat Central Phone Number:</a:t>
            </a:r>
            <a:endParaRPr sz="2600" b="1">
              <a:solidFill>
                <a:srgbClr val="FFFFFF"/>
              </a:solidFill>
            </a:endParaRPr>
          </a:p>
          <a:p>
            <a:pPr marL="0" lvl="0" indent="0" algn="ctr" rtl="0">
              <a:lnSpc>
                <a:spcPct val="115000"/>
              </a:lnSpc>
              <a:spcBef>
                <a:spcPts val="400"/>
              </a:spcBef>
              <a:spcAft>
                <a:spcPts val="0"/>
              </a:spcAft>
              <a:buNone/>
            </a:pPr>
            <a:r>
              <a:rPr lang="en" sz="1800">
                <a:solidFill>
                  <a:srgbClr val="7030A0"/>
                </a:solidFill>
              </a:rPr>
              <a:t>•</a:t>
            </a:r>
            <a:r>
              <a:rPr lang="en" sz="1800">
                <a:solidFill>
                  <a:srgbClr val="FFFFFF"/>
                </a:solidFill>
              </a:rPr>
              <a:t>(325) 674-2300 Direct</a:t>
            </a:r>
            <a:endParaRPr sz="1800">
              <a:solidFill>
                <a:srgbClr val="FFFFFF"/>
              </a:solidFill>
            </a:endParaRPr>
          </a:p>
        </p:txBody>
      </p:sp>
      <p:sp>
        <p:nvSpPr>
          <p:cNvPr id="217" name="Google Shape;217;p34"/>
          <p:cNvSpPr txBox="1"/>
          <p:nvPr/>
        </p:nvSpPr>
        <p:spPr>
          <a:xfrm>
            <a:off x="152400" y="5132700"/>
            <a:ext cx="8623800" cy="101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200" b="1">
                <a:solidFill>
                  <a:schemeClr val="lt1"/>
                </a:solidFill>
              </a:rPr>
              <a:t>http://www.acu.edu/admissions-aid/undergraduate/financial-aid.html</a:t>
            </a:r>
            <a:endParaRPr sz="2200"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457200" y="292400"/>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Learning Outcomes</a:t>
            </a:r>
            <a:endParaRPr>
              <a:solidFill>
                <a:srgbClr val="000000"/>
              </a:solidFill>
            </a:endParaRPr>
          </a:p>
        </p:txBody>
      </p:sp>
      <p:sp>
        <p:nvSpPr>
          <p:cNvPr id="94" name="Google Shape;94;p15"/>
          <p:cNvSpPr txBox="1">
            <a:spLocks noGrp="1"/>
          </p:cNvSpPr>
          <p:nvPr>
            <p:ph type="body" idx="1"/>
          </p:nvPr>
        </p:nvSpPr>
        <p:spPr>
          <a:xfrm>
            <a:off x="457200" y="1144500"/>
            <a:ext cx="8229600" cy="5398500"/>
          </a:xfrm>
          <a:prstGeom prst="rect">
            <a:avLst/>
          </a:prstGeom>
          <a:noFill/>
          <a:ln>
            <a:noFill/>
          </a:ln>
        </p:spPr>
        <p:txBody>
          <a:bodyPr spcFirstLastPara="1" wrap="square" lIns="91425" tIns="45700" rIns="91425" bIns="45700" anchor="t" anchorCtr="0">
            <a:noAutofit/>
          </a:bodyPr>
          <a:lstStyle/>
          <a:p>
            <a:pPr marL="457200" marR="139700" lvl="0" indent="-419100" algn="l" rtl="0">
              <a:lnSpc>
                <a:spcPct val="115000"/>
              </a:lnSpc>
              <a:spcBef>
                <a:spcPts val="400"/>
              </a:spcBef>
              <a:spcAft>
                <a:spcPts val="0"/>
              </a:spcAft>
              <a:buClr>
                <a:srgbClr val="222222"/>
              </a:buClr>
              <a:buSzPts val="3000"/>
              <a:buFont typeface="Arial"/>
              <a:buChar char="●"/>
            </a:pPr>
            <a:r>
              <a:rPr lang="en" sz="3000">
                <a:solidFill>
                  <a:srgbClr val="222222"/>
                </a:solidFill>
                <a:latin typeface="Arial"/>
                <a:ea typeface="Arial"/>
                <a:cs typeface="Arial"/>
                <a:sym typeface="Arial"/>
              </a:rPr>
              <a:t>Develop an understanding of realistic options to pay for school</a:t>
            </a:r>
            <a:endParaRPr sz="3000">
              <a:solidFill>
                <a:srgbClr val="222222"/>
              </a:solidFill>
              <a:latin typeface="Arial"/>
              <a:ea typeface="Arial"/>
              <a:cs typeface="Arial"/>
              <a:sym typeface="Arial"/>
            </a:endParaRPr>
          </a:p>
          <a:p>
            <a:pPr marL="457200" marR="139700" lvl="0" indent="-419100" algn="l" rtl="0">
              <a:lnSpc>
                <a:spcPct val="115000"/>
              </a:lnSpc>
              <a:spcBef>
                <a:spcPts val="0"/>
              </a:spcBef>
              <a:spcAft>
                <a:spcPts val="0"/>
              </a:spcAft>
              <a:buClr>
                <a:srgbClr val="222222"/>
              </a:buClr>
              <a:buSzPts val="3000"/>
              <a:buFont typeface="Arial"/>
              <a:buChar char="●"/>
            </a:pPr>
            <a:r>
              <a:rPr lang="en" sz="3000">
                <a:solidFill>
                  <a:srgbClr val="222222"/>
                </a:solidFill>
                <a:latin typeface="Arial"/>
                <a:ea typeface="Arial"/>
                <a:cs typeface="Arial"/>
                <a:sym typeface="Arial"/>
              </a:rPr>
              <a:t>Understand financial aid and scholarship process</a:t>
            </a:r>
            <a:endParaRPr sz="3000">
              <a:solidFill>
                <a:srgbClr val="222222"/>
              </a:solidFill>
              <a:latin typeface="Arial"/>
              <a:ea typeface="Arial"/>
              <a:cs typeface="Arial"/>
              <a:sym typeface="Arial"/>
            </a:endParaRPr>
          </a:p>
          <a:p>
            <a:pPr marL="457200" marR="139700" lvl="0" indent="-419100" algn="l" rtl="0">
              <a:lnSpc>
                <a:spcPct val="115000"/>
              </a:lnSpc>
              <a:spcBef>
                <a:spcPts val="0"/>
              </a:spcBef>
              <a:spcAft>
                <a:spcPts val="0"/>
              </a:spcAft>
              <a:buClr>
                <a:srgbClr val="222222"/>
              </a:buClr>
              <a:buSzPts val="3000"/>
              <a:buFont typeface="Arial"/>
              <a:buChar char="●"/>
            </a:pPr>
            <a:r>
              <a:rPr lang="en" sz="3000">
                <a:solidFill>
                  <a:srgbClr val="222222"/>
                </a:solidFill>
                <a:latin typeface="Arial"/>
                <a:ea typeface="Arial"/>
                <a:cs typeface="Arial"/>
                <a:sym typeface="Arial"/>
              </a:rPr>
              <a:t>Identify net price vs. sticker price</a:t>
            </a:r>
            <a:endParaRPr sz="3000">
              <a:solidFill>
                <a:srgbClr val="222222"/>
              </a:solidFill>
              <a:latin typeface="Arial"/>
              <a:ea typeface="Arial"/>
              <a:cs typeface="Arial"/>
              <a:sym typeface="Arial"/>
            </a:endParaRPr>
          </a:p>
          <a:p>
            <a:pPr marL="457200" marR="139700" lvl="0" indent="-419100" algn="l" rtl="0">
              <a:lnSpc>
                <a:spcPct val="115000"/>
              </a:lnSpc>
              <a:spcBef>
                <a:spcPts val="0"/>
              </a:spcBef>
              <a:spcAft>
                <a:spcPts val="0"/>
              </a:spcAft>
              <a:buClr>
                <a:srgbClr val="222222"/>
              </a:buClr>
              <a:buSzPts val="3000"/>
              <a:buFont typeface="Arial"/>
              <a:buChar char="●"/>
            </a:pPr>
            <a:r>
              <a:rPr lang="en" sz="3000">
                <a:solidFill>
                  <a:srgbClr val="222222"/>
                </a:solidFill>
                <a:latin typeface="Arial"/>
                <a:ea typeface="Arial"/>
                <a:cs typeface="Arial"/>
                <a:sym typeface="Arial"/>
              </a:rPr>
              <a:t>Understand Career outlook and ROI</a:t>
            </a:r>
            <a:endParaRPr sz="3000">
              <a:solidFill>
                <a:srgbClr val="22222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516450" y="333250"/>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Where do I start?</a:t>
            </a:r>
            <a:endParaRPr>
              <a:solidFill>
                <a:srgbClr val="000000"/>
              </a:solidFill>
            </a:endParaRPr>
          </a:p>
        </p:txBody>
      </p:sp>
      <p:sp>
        <p:nvSpPr>
          <p:cNvPr id="100" name="Google Shape;100;p16"/>
          <p:cNvSpPr txBox="1">
            <a:spLocks noGrp="1"/>
          </p:cNvSpPr>
          <p:nvPr>
            <p:ph type="body" idx="1"/>
          </p:nvPr>
        </p:nvSpPr>
        <p:spPr>
          <a:xfrm>
            <a:off x="516450" y="1597675"/>
            <a:ext cx="8229600" cy="3042000"/>
          </a:xfrm>
          <a:prstGeom prst="rect">
            <a:avLst/>
          </a:prstGeom>
          <a:noFill/>
          <a:ln>
            <a:noFill/>
          </a:ln>
        </p:spPr>
        <p:txBody>
          <a:bodyPr spcFirstLastPara="1" wrap="square" lIns="91425" tIns="45700" rIns="91425" bIns="45700" anchor="t" anchorCtr="0">
            <a:noAutofit/>
          </a:bodyPr>
          <a:lstStyle/>
          <a:p>
            <a:pPr marL="457200" marR="139700" lvl="0" indent="-355600" algn="l" rtl="0">
              <a:lnSpc>
                <a:spcPct val="115000"/>
              </a:lnSpc>
              <a:spcBef>
                <a:spcPts val="400"/>
              </a:spcBef>
              <a:spcAft>
                <a:spcPts val="0"/>
              </a:spcAft>
              <a:buClr>
                <a:srgbClr val="222222"/>
              </a:buClr>
              <a:buSzPts val="2000"/>
              <a:buFont typeface="Arial"/>
              <a:buChar char="●"/>
            </a:pPr>
            <a:r>
              <a:rPr lang="en" sz="2000">
                <a:solidFill>
                  <a:srgbClr val="222222"/>
                </a:solidFill>
                <a:latin typeface="Arial"/>
                <a:ea typeface="Arial"/>
                <a:cs typeface="Arial"/>
                <a:sym typeface="Arial"/>
              </a:rPr>
              <a:t>Know the cost </a:t>
            </a:r>
            <a:endParaRPr sz="2000">
              <a:solidFill>
                <a:srgbClr val="222222"/>
              </a:solidFill>
              <a:latin typeface="Arial"/>
              <a:ea typeface="Arial"/>
              <a:cs typeface="Arial"/>
              <a:sym typeface="Arial"/>
            </a:endParaRPr>
          </a:p>
          <a:p>
            <a:pPr marL="457200" marR="139700" lvl="0" indent="-355600" algn="l" rtl="0">
              <a:lnSpc>
                <a:spcPct val="115000"/>
              </a:lnSpc>
              <a:spcBef>
                <a:spcPts val="0"/>
              </a:spcBef>
              <a:spcAft>
                <a:spcPts val="0"/>
              </a:spcAft>
              <a:buClr>
                <a:srgbClr val="222222"/>
              </a:buClr>
              <a:buSzPts val="2000"/>
              <a:buFont typeface="Arial"/>
              <a:buChar char="●"/>
            </a:pPr>
            <a:r>
              <a:rPr lang="en" sz="2000">
                <a:solidFill>
                  <a:srgbClr val="222222"/>
                </a:solidFill>
                <a:latin typeface="Arial"/>
                <a:ea typeface="Arial"/>
                <a:cs typeface="Arial"/>
                <a:sym typeface="Arial"/>
              </a:rPr>
              <a:t>Complete the FAFSA</a:t>
            </a:r>
            <a:endParaRPr sz="2000">
              <a:solidFill>
                <a:srgbClr val="222222"/>
              </a:solidFill>
              <a:latin typeface="Arial"/>
              <a:ea typeface="Arial"/>
              <a:cs typeface="Arial"/>
              <a:sym typeface="Arial"/>
            </a:endParaRPr>
          </a:p>
          <a:p>
            <a:pPr marL="457200" marR="139700" lvl="0" indent="-355600" algn="l" rtl="0">
              <a:lnSpc>
                <a:spcPct val="115000"/>
              </a:lnSpc>
              <a:spcBef>
                <a:spcPts val="0"/>
              </a:spcBef>
              <a:spcAft>
                <a:spcPts val="0"/>
              </a:spcAft>
              <a:buClr>
                <a:srgbClr val="222222"/>
              </a:buClr>
              <a:buSzPts val="2000"/>
              <a:buFont typeface="Arial"/>
              <a:buChar char="●"/>
            </a:pPr>
            <a:r>
              <a:rPr lang="en" sz="2000">
                <a:solidFill>
                  <a:srgbClr val="222222"/>
                </a:solidFill>
                <a:latin typeface="Arial"/>
                <a:ea typeface="Arial"/>
                <a:cs typeface="Arial"/>
                <a:sym typeface="Arial"/>
              </a:rPr>
              <a:t>Review university scholarships</a:t>
            </a:r>
            <a:endParaRPr sz="2000">
              <a:solidFill>
                <a:srgbClr val="222222"/>
              </a:solidFill>
              <a:latin typeface="Arial"/>
              <a:ea typeface="Arial"/>
              <a:cs typeface="Arial"/>
              <a:sym typeface="Arial"/>
            </a:endParaRPr>
          </a:p>
          <a:p>
            <a:pPr marL="457200" marR="139700" lvl="0" indent="-355600" algn="l" rtl="0">
              <a:lnSpc>
                <a:spcPct val="115000"/>
              </a:lnSpc>
              <a:spcBef>
                <a:spcPts val="0"/>
              </a:spcBef>
              <a:spcAft>
                <a:spcPts val="0"/>
              </a:spcAft>
              <a:buClr>
                <a:srgbClr val="222222"/>
              </a:buClr>
              <a:buSzPts val="2000"/>
              <a:buFont typeface="Arial"/>
              <a:buChar char="●"/>
            </a:pPr>
            <a:r>
              <a:rPr lang="en" sz="2000">
                <a:solidFill>
                  <a:srgbClr val="222222"/>
                </a:solidFill>
                <a:latin typeface="Arial"/>
                <a:ea typeface="Arial"/>
                <a:cs typeface="Arial"/>
                <a:sym typeface="Arial"/>
              </a:rPr>
              <a:t>Research outside scholarship options</a:t>
            </a:r>
            <a:endParaRPr sz="2000">
              <a:solidFill>
                <a:srgbClr val="222222"/>
              </a:solidFill>
              <a:latin typeface="Arial"/>
              <a:ea typeface="Arial"/>
              <a:cs typeface="Arial"/>
              <a:sym typeface="Arial"/>
            </a:endParaRPr>
          </a:p>
          <a:p>
            <a:pPr marL="457200" marR="139700" lvl="0" indent="-355600" algn="l" rtl="0">
              <a:lnSpc>
                <a:spcPct val="115000"/>
              </a:lnSpc>
              <a:spcBef>
                <a:spcPts val="0"/>
              </a:spcBef>
              <a:spcAft>
                <a:spcPts val="0"/>
              </a:spcAft>
              <a:buClr>
                <a:srgbClr val="222222"/>
              </a:buClr>
              <a:buSzPts val="2000"/>
              <a:buFont typeface="Arial"/>
              <a:buChar char="●"/>
            </a:pPr>
            <a:r>
              <a:rPr lang="en" sz="2000">
                <a:solidFill>
                  <a:srgbClr val="222222"/>
                </a:solidFill>
                <a:latin typeface="Arial"/>
                <a:ea typeface="Arial"/>
                <a:cs typeface="Arial"/>
                <a:sym typeface="Arial"/>
              </a:rPr>
              <a:t>Find a good paying summer job</a:t>
            </a:r>
            <a:endParaRPr sz="2000">
              <a:solidFill>
                <a:srgbClr val="222222"/>
              </a:solidFill>
              <a:latin typeface="Arial"/>
              <a:ea typeface="Arial"/>
              <a:cs typeface="Arial"/>
              <a:sym typeface="Arial"/>
            </a:endParaRPr>
          </a:p>
          <a:p>
            <a:pPr marL="457200" marR="139700" lvl="0" indent="-355600" algn="l" rtl="0">
              <a:lnSpc>
                <a:spcPct val="115000"/>
              </a:lnSpc>
              <a:spcBef>
                <a:spcPts val="0"/>
              </a:spcBef>
              <a:spcAft>
                <a:spcPts val="0"/>
              </a:spcAft>
              <a:buClr>
                <a:srgbClr val="222222"/>
              </a:buClr>
              <a:buSzPts val="2000"/>
              <a:buFont typeface="Arial"/>
              <a:buChar char="●"/>
            </a:pPr>
            <a:r>
              <a:rPr lang="en" sz="2000">
                <a:solidFill>
                  <a:srgbClr val="222222"/>
                </a:solidFill>
                <a:latin typeface="Arial"/>
                <a:ea typeface="Arial"/>
                <a:cs typeface="Arial"/>
                <a:sym typeface="Arial"/>
              </a:rPr>
              <a:t>Know your loan options</a:t>
            </a:r>
            <a:endParaRPr sz="2000">
              <a:solidFill>
                <a:srgbClr val="22222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05675" y="2322148"/>
            <a:ext cx="9144000" cy="221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9600">
                <a:solidFill>
                  <a:srgbClr val="FFFFFF"/>
                </a:solidFill>
              </a:rPr>
              <a:t>Breaking down the cost</a:t>
            </a:r>
            <a:endParaRPr sz="96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516450" y="333250"/>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Undergraduate Students</a:t>
            </a:r>
            <a:endParaRPr>
              <a:solidFill>
                <a:srgbClr val="000000"/>
              </a:solidFill>
            </a:endParaRPr>
          </a:p>
          <a:p>
            <a:pPr marL="0" lvl="0" indent="0" algn="ctr" rtl="0">
              <a:spcBef>
                <a:spcPts val="0"/>
              </a:spcBef>
              <a:spcAft>
                <a:spcPts val="0"/>
              </a:spcAft>
              <a:buClr>
                <a:srgbClr val="000000"/>
              </a:buClr>
              <a:buSzPts val="1100"/>
              <a:buFont typeface="Arial"/>
              <a:buNone/>
            </a:pPr>
            <a:r>
              <a:rPr lang="en" sz="2000">
                <a:solidFill>
                  <a:srgbClr val="000000"/>
                </a:solidFill>
              </a:rPr>
              <a:t>Estimated Traditional Cost of Attendance</a:t>
            </a:r>
            <a:endParaRPr sz="2000">
              <a:solidFill>
                <a:srgbClr val="000000"/>
              </a:solidFill>
            </a:endParaRPr>
          </a:p>
        </p:txBody>
      </p:sp>
      <p:graphicFrame>
        <p:nvGraphicFramePr>
          <p:cNvPr id="111" name="Google Shape;111;p18"/>
          <p:cNvGraphicFramePr/>
          <p:nvPr/>
        </p:nvGraphicFramePr>
        <p:xfrm>
          <a:off x="1900600" y="1427163"/>
          <a:ext cx="5461275" cy="4439125"/>
        </p:xfrm>
        <a:graphic>
          <a:graphicData uri="http://schemas.openxmlformats.org/drawingml/2006/table">
            <a:tbl>
              <a:tblPr>
                <a:noFill/>
                <a:tableStyleId>{D27CED89-FC6B-4ECE-90AD-72B237241439}</a:tableStyleId>
              </a:tblPr>
              <a:tblGrid>
                <a:gridCol w="3423275">
                  <a:extLst>
                    <a:ext uri="{9D8B030D-6E8A-4147-A177-3AD203B41FA5}">
                      <a16:colId xmlns:a16="http://schemas.microsoft.com/office/drawing/2014/main" val="20000"/>
                    </a:ext>
                  </a:extLst>
                </a:gridCol>
                <a:gridCol w="2038000">
                  <a:extLst>
                    <a:ext uri="{9D8B030D-6E8A-4147-A177-3AD203B41FA5}">
                      <a16:colId xmlns:a16="http://schemas.microsoft.com/office/drawing/2014/main" val="20001"/>
                    </a:ext>
                  </a:extLst>
                </a:gridCol>
              </a:tblGrid>
              <a:tr h="588700">
                <a:tc>
                  <a:txBody>
                    <a:bodyPr/>
                    <a:lstStyle/>
                    <a:p>
                      <a:pPr marL="0" lvl="0" indent="0" algn="ctr" rtl="0">
                        <a:lnSpc>
                          <a:spcPct val="115000"/>
                        </a:lnSpc>
                        <a:spcBef>
                          <a:spcPts val="0"/>
                        </a:spcBef>
                        <a:spcAft>
                          <a:spcPts val="0"/>
                        </a:spcAft>
                        <a:buNone/>
                      </a:pPr>
                      <a:r>
                        <a:rPr lang="en" sz="1800"/>
                        <a:t>Tuition &amp; Fees</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t>$37,800</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54150">
                <a:tc>
                  <a:txBody>
                    <a:bodyPr/>
                    <a:lstStyle/>
                    <a:p>
                      <a:pPr marL="0" lvl="0" indent="0" algn="ctr" rtl="0">
                        <a:lnSpc>
                          <a:spcPct val="115000"/>
                        </a:lnSpc>
                        <a:spcBef>
                          <a:spcPts val="0"/>
                        </a:spcBef>
                        <a:spcAft>
                          <a:spcPts val="0"/>
                        </a:spcAft>
                        <a:buNone/>
                      </a:pPr>
                      <a:r>
                        <a:rPr lang="en" sz="1800"/>
                        <a:t>Room &amp; Board</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t>$11,348</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9050">
                <a:tc>
                  <a:txBody>
                    <a:bodyPr/>
                    <a:lstStyle/>
                    <a:p>
                      <a:pPr marL="0" lvl="0" indent="0" algn="ctr" rtl="0">
                        <a:lnSpc>
                          <a:spcPct val="115000"/>
                        </a:lnSpc>
                        <a:spcBef>
                          <a:spcPts val="0"/>
                        </a:spcBef>
                        <a:spcAft>
                          <a:spcPts val="0"/>
                        </a:spcAft>
                        <a:buNone/>
                      </a:pPr>
                      <a:r>
                        <a:rPr lang="en" sz="1800"/>
                        <a:t>Books &amp; Supplies</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t>$1,250</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88700">
                <a:tc>
                  <a:txBody>
                    <a:bodyPr/>
                    <a:lstStyle/>
                    <a:p>
                      <a:pPr marL="0" lvl="0" indent="0" algn="ctr" rtl="0">
                        <a:lnSpc>
                          <a:spcPct val="115000"/>
                        </a:lnSpc>
                        <a:spcBef>
                          <a:spcPts val="0"/>
                        </a:spcBef>
                        <a:spcAft>
                          <a:spcPts val="0"/>
                        </a:spcAft>
                        <a:buNone/>
                      </a:pPr>
                      <a:r>
                        <a:rPr lang="en" sz="1800"/>
                        <a:t>Transportation</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800"/>
                        <a:t>$1,450</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3"/>
                  </a:ext>
                </a:extLst>
              </a:tr>
              <a:tr h="588700">
                <a:tc>
                  <a:txBody>
                    <a:bodyPr/>
                    <a:lstStyle/>
                    <a:p>
                      <a:pPr marL="0" lvl="0" indent="0" algn="ctr" rtl="0">
                        <a:lnSpc>
                          <a:spcPct val="115000"/>
                        </a:lnSpc>
                        <a:spcBef>
                          <a:spcPts val="0"/>
                        </a:spcBef>
                        <a:spcAft>
                          <a:spcPts val="0"/>
                        </a:spcAft>
                        <a:buNone/>
                      </a:pPr>
                      <a:r>
                        <a:rPr lang="en" sz="1800"/>
                        <a:t>Personal Expenses</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800"/>
                        <a:t>$1,872</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4"/>
                  </a:ext>
                </a:extLst>
              </a:tr>
              <a:tr h="710550">
                <a:tc>
                  <a:txBody>
                    <a:bodyPr/>
                    <a:lstStyle/>
                    <a:p>
                      <a:pPr marL="0" lvl="0" indent="0" algn="ctr" rtl="0">
                        <a:lnSpc>
                          <a:spcPct val="115000"/>
                        </a:lnSpc>
                        <a:spcBef>
                          <a:spcPts val="0"/>
                        </a:spcBef>
                        <a:spcAft>
                          <a:spcPts val="0"/>
                        </a:spcAft>
                        <a:buNone/>
                      </a:pPr>
                      <a:r>
                        <a:rPr lang="en"/>
                        <a:t>Federal Student Loan Fees*</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800"/>
                        <a:t>$70</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5"/>
                  </a:ext>
                </a:extLst>
              </a:tr>
              <a:tr h="699275">
                <a:tc>
                  <a:txBody>
                    <a:bodyPr/>
                    <a:lstStyle/>
                    <a:p>
                      <a:pPr marL="0" lvl="0" indent="0" algn="ctr" rtl="0">
                        <a:lnSpc>
                          <a:spcPct val="115000"/>
                        </a:lnSpc>
                        <a:spcBef>
                          <a:spcPts val="0"/>
                        </a:spcBef>
                        <a:spcAft>
                          <a:spcPts val="0"/>
                        </a:spcAft>
                        <a:buNone/>
                      </a:pPr>
                      <a:r>
                        <a:rPr lang="en" sz="2000" b="1"/>
                        <a:t>Total</a:t>
                      </a:r>
                      <a:endParaRPr sz="20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2000" b="1"/>
                        <a:t>$53,740</a:t>
                      </a:r>
                      <a:endParaRPr sz="20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516450" y="5156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COA and Block Tuition</a:t>
            </a:r>
            <a:endParaRPr>
              <a:solidFill>
                <a:srgbClr val="000000"/>
              </a:solidFill>
            </a:endParaRPr>
          </a:p>
        </p:txBody>
      </p:sp>
      <p:sp>
        <p:nvSpPr>
          <p:cNvPr id="117" name="Google Shape;117;p19"/>
          <p:cNvSpPr txBox="1"/>
          <p:nvPr/>
        </p:nvSpPr>
        <p:spPr>
          <a:xfrm>
            <a:off x="2498975" y="16186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18" name="Google Shape;118;p19" descr="Stay connected!&#10;http://acu.today&#10;&#10;ACU Wildcats Abilene Christian University&#10;http://acu.edu" title="Annual Block Tuition">
            <a:hlinkClick r:id="rId4"/>
          </p:cNvPr>
          <p:cNvPicPr preferRelativeResize="0"/>
          <p:nvPr/>
        </p:nvPicPr>
        <p:blipFill>
          <a:blip r:embed="rId5">
            <a:alphaModFix/>
          </a:blip>
          <a:stretch>
            <a:fillRect/>
          </a:stretch>
        </p:blipFill>
        <p:spPr>
          <a:xfrm>
            <a:off x="1288975" y="1277600"/>
            <a:ext cx="6425525" cy="4819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105675" y="2322148"/>
            <a:ext cx="9144000" cy="221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9600">
                <a:solidFill>
                  <a:srgbClr val="FFFFFF"/>
                </a:solidFill>
              </a:rPr>
              <a:t>Financial Aid options</a:t>
            </a:r>
            <a:endParaRPr sz="96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457200" y="779000"/>
            <a:ext cx="8229600" cy="65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a:solidFill>
                  <a:srgbClr val="000000"/>
                </a:solidFill>
              </a:rPr>
              <a:t>What is the FAFSA?</a:t>
            </a:r>
            <a:endParaRPr>
              <a:solidFill>
                <a:srgbClr val="000000"/>
              </a:solidFill>
            </a:endParaRPr>
          </a:p>
          <a:p>
            <a:pPr marL="0" lvl="0" indent="0" algn="ctr" rtl="0">
              <a:spcBef>
                <a:spcPts val="0"/>
              </a:spcBef>
              <a:spcAft>
                <a:spcPts val="0"/>
              </a:spcAft>
              <a:buClr>
                <a:srgbClr val="000000"/>
              </a:buClr>
              <a:buSzPts val="1100"/>
              <a:buFont typeface="Arial"/>
              <a:buNone/>
            </a:pPr>
            <a:endParaRPr>
              <a:solidFill>
                <a:srgbClr val="000000"/>
              </a:solidFill>
            </a:endParaRPr>
          </a:p>
        </p:txBody>
      </p:sp>
      <p:sp>
        <p:nvSpPr>
          <p:cNvPr id="129" name="Google Shape;129;p21"/>
          <p:cNvSpPr txBox="1">
            <a:spLocks noGrp="1"/>
          </p:cNvSpPr>
          <p:nvPr>
            <p:ph type="body" idx="1"/>
          </p:nvPr>
        </p:nvSpPr>
        <p:spPr>
          <a:xfrm>
            <a:off x="402275" y="1281300"/>
            <a:ext cx="8229600" cy="4295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 sz="2500"/>
              <a:t>To apply for federal student aid, such as federal grants, work-study, and loans, you need to complete the Free Application for Federal Student Aid (FAFSA). Completing and submitting the FAFSA is free and easier than ever, and it gives you access to the largest source of financial aid to pay for college or career school.</a:t>
            </a:r>
            <a:endParaRPr sz="2500"/>
          </a:p>
          <a:p>
            <a:pPr marL="0" lvl="0" indent="0" algn="ctr" rtl="0">
              <a:lnSpc>
                <a:spcPct val="115000"/>
              </a:lnSpc>
              <a:spcBef>
                <a:spcPts val="600"/>
              </a:spcBef>
              <a:spcAft>
                <a:spcPts val="0"/>
              </a:spcAft>
              <a:buClr>
                <a:schemeClr val="dk1"/>
              </a:buClr>
              <a:buSzPts val="1100"/>
              <a:buFont typeface="Arial"/>
              <a:buNone/>
            </a:pPr>
            <a:r>
              <a:rPr lang="en" sz="2500"/>
              <a:t>In addition, many states and colleges use your FAFSA information to determine your eligibility for state and school aid, and some private financial aid providers may use your FAFSA information to determine whether you qualify for their aid.</a:t>
            </a:r>
            <a:endParaRPr sz="2500"/>
          </a:p>
          <a:p>
            <a:pPr marL="457200" marR="139700" lvl="0" indent="0" algn="l" rtl="0">
              <a:lnSpc>
                <a:spcPct val="115000"/>
              </a:lnSpc>
              <a:spcBef>
                <a:spcPts val="400"/>
              </a:spcBef>
              <a:spcAft>
                <a:spcPts val="0"/>
              </a:spcAft>
              <a:buNone/>
            </a:pPr>
            <a:endParaRPr sz="3000">
              <a:solidFill>
                <a:srgbClr val="22222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1597</Words>
  <Application>Microsoft Office PowerPoint</Application>
  <PresentationFormat>On-screen Show (4:3)</PresentationFormat>
  <Paragraphs>78</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Paying for College</vt:lpstr>
      <vt:lpstr>Learning Outcomes</vt:lpstr>
      <vt:lpstr>Where do I start?</vt:lpstr>
      <vt:lpstr>Breaking down the cost</vt:lpstr>
      <vt:lpstr>Undergraduate Students Estimated Traditional Cost of Attendance</vt:lpstr>
      <vt:lpstr>COA and Block Tuition</vt:lpstr>
      <vt:lpstr>Financial Aid options</vt:lpstr>
      <vt:lpstr>What is the FAFSA? </vt:lpstr>
      <vt:lpstr>Who is eligible to apply? </vt:lpstr>
      <vt:lpstr>Senate Bill 1528 (TASFA) </vt:lpstr>
      <vt:lpstr> Types of Financial Aid </vt:lpstr>
      <vt:lpstr>Scholarships </vt:lpstr>
      <vt:lpstr>Scholarships Cont’d </vt:lpstr>
      <vt:lpstr>Is it possible to be awarded up to my COA? </vt:lpstr>
      <vt:lpstr>PowerPoint Presentation</vt:lpstr>
      <vt:lpstr>Work!!! </vt:lpstr>
      <vt:lpstr>Limit unnecessary expenses </vt:lpstr>
      <vt:lpstr>PowerPoint Presentation</vt:lpstr>
      <vt:lpstr>Education Pays! </vt:lpstr>
      <vt:lpstr>Who can we talk to about a special situation?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Jordan Jones</cp:lastModifiedBy>
  <cp:revision>1</cp:revision>
  <dcterms:modified xsi:type="dcterms:W3CDTF">2020-04-16T17:16:06Z</dcterms:modified>
</cp:coreProperties>
</file>